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27"/>
  </p:notesMasterIdLst>
  <p:handoutMasterIdLst>
    <p:handoutMasterId r:id="rId28"/>
  </p:handoutMasterIdLst>
  <p:sldIdLst>
    <p:sldId id="256" r:id="rId11"/>
    <p:sldId id="257" r:id="rId12"/>
    <p:sldId id="258" r:id="rId13"/>
    <p:sldId id="282" r:id="rId14"/>
    <p:sldId id="269" r:id="rId15"/>
    <p:sldId id="259" r:id="rId16"/>
    <p:sldId id="261" r:id="rId17"/>
    <p:sldId id="274" r:id="rId18"/>
    <p:sldId id="265" r:id="rId19"/>
    <p:sldId id="279" r:id="rId20"/>
    <p:sldId id="280" r:id="rId21"/>
    <p:sldId id="268" r:id="rId22"/>
    <p:sldId id="281" r:id="rId23"/>
    <p:sldId id="276" r:id="rId24"/>
    <p:sldId id="278" r:id="rId25"/>
    <p:sldId id="263" r:id="rId2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5"/>
    <a:srgbClr val="000000"/>
    <a:srgbClr val="2F5796"/>
    <a:srgbClr val="2F574D"/>
    <a:srgbClr val="2F5700"/>
    <a:srgbClr val="07164D"/>
    <a:srgbClr val="081852"/>
    <a:srgbClr val="42385F"/>
    <a:srgbClr val="D23732"/>
    <a:srgbClr val="BC3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82"/>
  </p:normalViewPr>
  <p:slideViewPr>
    <p:cSldViewPr snapToGrid="0" snapToObjects="1">
      <p:cViewPr varScale="1">
        <p:scale>
          <a:sx n="120" d="100"/>
          <a:sy n="120" d="100"/>
        </p:scale>
        <p:origin x="176" y="96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handoutMaster" Target="handoutMasters/handout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10/12/19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3.jpe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10/12/19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033670"/>
            <a:ext cx="8254820" cy="1788446"/>
          </a:xfrm>
        </p:spPr>
        <p:txBody>
          <a:bodyPr/>
          <a:lstStyle/>
          <a:p>
            <a:r>
              <a:rPr lang="en-US" sz="3600" dirty="0"/>
              <a:t>ACCY577 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Machine Learning for Accounting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6193" y="3403157"/>
            <a:ext cx="8254819" cy="543965"/>
          </a:xfrm>
        </p:spPr>
        <p:txBody>
          <a:bodyPr/>
          <a:lstStyle/>
          <a:p>
            <a:r>
              <a:rPr lang="en-US" sz="2800" dirty="0"/>
              <a:t>Module 5: Model Optimization</a:t>
            </a:r>
          </a:p>
          <a:p>
            <a:r>
              <a:rPr lang="en-US" sz="2800" dirty="0"/>
              <a:t> </a:t>
            </a:r>
            <a:endParaRPr lang="en-US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7090E2-D0BC-7D4F-925E-F49E9C819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8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988" y="550825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Evaluate Model with Cross-Validation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8B6B9-219A-7E4F-9439-DE60FA6D3B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E64BBFCC-CA73-A344-AE17-997ECDD54A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37839"/>
            <a:ext cx="8013232" cy="1536988"/>
          </a:xfrm>
        </p:spPr>
      </p:pic>
    </p:spTree>
    <p:extLst>
      <p:ext uri="{BB962C8B-B14F-4D97-AF65-F5344CB8AC3E}">
        <p14:creationId xmlns:p14="http://schemas.microsoft.com/office/powerpoint/2010/main" val="3939985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38061F-BADC-524C-AD9B-8F8704AC3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139" y="974645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Custom Scoring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8B6B9-219A-7E4F-9439-DE60FA6D3B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8BD1339D-8A24-0E4E-82AA-B2D67EE633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139" y="2200940"/>
            <a:ext cx="8656782" cy="850603"/>
          </a:xfrm>
        </p:spPr>
      </p:pic>
    </p:spTree>
    <p:extLst>
      <p:ext uri="{BB962C8B-B14F-4D97-AF65-F5344CB8AC3E}">
        <p14:creationId xmlns:p14="http://schemas.microsoft.com/office/powerpoint/2010/main" val="1471769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280" y="457569"/>
            <a:ext cx="8241527" cy="655908"/>
          </a:xfrm>
        </p:spPr>
        <p:txBody>
          <a:bodyPr>
            <a:noAutofit/>
          </a:bodyPr>
          <a:lstStyle/>
          <a:p>
            <a:r>
              <a:rPr lang="en-US" sz="2400" dirty="0"/>
              <a:t>Lesson 3:  Model Selection with Cross Validation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FD843D-771F-A943-97BE-6D8E2C6C2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280" y="1113477"/>
            <a:ext cx="5837273" cy="311850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Grid 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Random Grid 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099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4799"/>
            <a:ext cx="8241527" cy="655908"/>
          </a:xfrm>
        </p:spPr>
        <p:txBody>
          <a:bodyPr>
            <a:normAutofit/>
          </a:bodyPr>
          <a:lstStyle/>
          <a:p>
            <a:r>
              <a:rPr lang="en-US" sz="2400" dirty="0"/>
              <a:t>Grid Search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91D1CD8-7FDE-E14B-B76C-A8C421E629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314856"/>
            <a:ext cx="6730409" cy="3299220"/>
          </a:xfrm>
        </p:spPr>
      </p:pic>
    </p:spTree>
    <p:extLst>
      <p:ext uri="{BB962C8B-B14F-4D97-AF65-F5344CB8AC3E}">
        <p14:creationId xmlns:p14="http://schemas.microsoft.com/office/powerpoint/2010/main" val="4016492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508" y="806218"/>
            <a:ext cx="6131614" cy="655908"/>
          </a:xfrm>
        </p:spPr>
        <p:txBody>
          <a:bodyPr>
            <a:normAutofit/>
          </a:bodyPr>
          <a:lstStyle/>
          <a:p>
            <a:r>
              <a:rPr lang="en-US" sz="2400" dirty="0"/>
              <a:t>Multi-dimensional Grid Search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4A8F4-B8C8-D944-9279-2DC9E9C7DC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030C424-C816-A44A-97C9-192E9EB133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5543" y="1913899"/>
            <a:ext cx="6688793" cy="2030780"/>
          </a:xfrm>
        </p:spPr>
      </p:pic>
    </p:spTree>
    <p:extLst>
      <p:ext uri="{BB962C8B-B14F-4D97-AF65-F5344CB8AC3E}">
        <p14:creationId xmlns:p14="http://schemas.microsoft.com/office/powerpoint/2010/main" val="1295769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CE6F4-E0DF-DD4A-8BFC-E0B6877C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401" y="468033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Randomized Grid Search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4A8F4-B8C8-D944-9279-2DC9E9C7DC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2C3539E3-E915-B249-84F9-6E518C917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75714"/>
            <a:ext cx="8165838" cy="2368965"/>
          </a:xfrm>
        </p:spPr>
      </p:pic>
    </p:spTree>
    <p:extLst>
      <p:ext uri="{BB962C8B-B14F-4D97-AF65-F5344CB8AC3E}">
        <p14:creationId xmlns:p14="http://schemas.microsoft.com/office/powerpoint/2010/main" val="753608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31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14400" y="420279"/>
            <a:ext cx="7947330" cy="712670"/>
          </a:xfrm>
        </p:spPr>
        <p:txBody>
          <a:bodyPr>
            <a:noAutofit/>
          </a:bodyPr>
          <a:lstStyle/>
          <a:p>
            <a:r>
              <a:rPr lang="en-US" sz="2400" dirty="0"/>
              <a:t>Lesson 1: Feature Selection</a:t>
            </a: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F757DA0-B202-554D-B09B-1FE2AE9BA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96712"/>
            <a:ext cx="5624623" cy="2987750"/>
          </a:xfrm>
        </p:spPr>
        <p:txBody>
          <a:bodyPr/>
          <a:lstStyle/>
          <a:p>
            <a:r>
              <a:rPr lang="en-US" sz="2000" b="1" dirty="0"/>
              <a:t>Key benefits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Reduces Overfitting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Improves Accuracy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Reduces Training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Improves Interpretability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594803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Feature selection algorithms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6E21913-68C8-604D-8FCE-4028AC22061F}"/>
              </a:ext>
            </a:extLst>
          </p:cNvPr>
          <p:cNvSpPr txBox="1"/>
          <p:nvPr/>
        </p:nvSpPr>
        <p:spPr>
          <a:xfrm>
            <a:off x="914400" y="1520455"/>
            <a:ext cx="465706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Filter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Wrapper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Embedded methods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594803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Filter Methods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114656-2D74-2A40-90CD-812A9541ADA5}"/>
              </a:ext>
            </a:extLst>
          </p:cNvPr>
          <p:cNvSpPr txBox="1"/>
          <p:nvPr/>
        </p:nvSpPr>
        <p:spPr>
          <a:xfrm>
            <a:off x="818984" y="1552353"/>
            <a:ext cx="642650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Variance Threshold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Rank features by variance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Feature Scaling is necessary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Doesn't use target feature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000" b="1" dirty="0"/>
              <a:t>Univariate Techniques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Rate features individually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Relationship between individual feature and target feature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53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594803"/>
            <a:ext cx="7737641" cy="778894"/>
          </a:xfrm>
        </p:spPr>
        <p:txBody>
          <a:bodyPr>
            <a:noAutofit/>
          </a:bodyPr>
          <a:lstStyle/>
          <a:p>
            <a:r>
              <a:rPr lang="en-US" sz="2400" dirty="0"/>
              <a:t>Wrapper methods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79F30068-D3D8-974E-8C92-9841368B3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984" y="1520456"/>
            <a:ext cx="6270625" cy="181816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Recursive Feature Extraction</a:t>
            </a:r>
          </a:p>
        </p:txBody>
      </p:sp>
    </p:spTree>
    <p:extLst>
      <p:ext uri="{BB962C8B-B14F-4D97-AF65-F5344CB8AC3E}">
        <p14:creationId xmlns:p14="http://schemas.microsoft.com/office/powerpoint/2010/main" val="2691646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43144"/>
            <a:ext cx="6407331" cy="492519"/>
          </a:xfrm>
        </p:spPr>
        <p:txBody>
          <a:bodyPr>
            <a:normAutofit/>
          </a:bodyPr>
          <a:lstStyle/>
          <a:p>
            <a:r>
              <a:rPr lang="en-US" sz="2400" dirty="0"/>
              <a:t>Embedded Methods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3A84FBA1-9E19-A644-AA95-E6D4D9187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Rank features during training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Model dependent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Decision Tree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Random Forest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5424" y="531088"/>
            <a:ext cx="8098637" cy="655908"/>
          </a:xfrm>
        </p:spPr>
        <p:txBody>
          <a:bodyPr>
            <a:noAutofit/>
          </a:bodyPr>
          <a:lstStyle/>
          <a:p>
            <a:r>
              <a:rPr lang="en-US" sz="2400" dirty="0"/>
              <a:t>Lesson 2: Introduction to Cross Validation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139E7C-6769-7F4E-B827-4D9565BDD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24" y="1293899"/>
            <a:ext cx="5358808" cy="460473"/>
          </a:xfrm>
        </p:spPr>
        <p:txBody>
          <a:bodyPr>
            <a:normAutofit fontScale="85000" lnSpcReduction="20000"/>
          </a:bodyPr>
          <a:lstStyle/>
          <a:p>
            <a:r>
              <a:rPr lang="en-US" sz="2000" b="1" dirty="0"/>
              <a:t>Train Test Split vs. Cross 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003CC9-03FD-2C48-8878-F211AAB48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80" y="1819322"/>
            <a:ext cx="6762307" cy="263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0DB195-0533-E640-8C9B-6E87843E3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848" y="479666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 err="1"/>
              <a:t>KFold</a:t>
            </a: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AD4A1E-96D0-924A-8213-01085A68F1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D4BDCFFB-A10F-084D-BCE3-7F1546D6D7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890" y="1135574"/>
            <a:ext cx="5029200" cy="3411621"/>
          </a:xfrm>
        </p:spPr>
      </p:pic>
    </p:spTree>
    <p:extLst>
      <p:ext uri="{BB962C8B-B14F-4D97-AF65-F5344CB8AC3E}">
        <p14:creationId xmlns:p14="http://schemas.microsoft.com/office/powerpoint/2010/main" val="2884739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364" y="467982"/>
            <a:ext cx="6737670" cy="655908"/>
          </a:xfrm>
        </p:spPr>
        <p:txBody>
          <a:bodyPr>
            <a:noAutofit/>
          </a:bodyPr>
          <a:lstStyle/>
          <a:p>
            <a:r>
              <a:rPr lang="en-US" sz="2400" dirty="0"/>
              <a:t>Stratified </a:t>
            </a:r>
            <a:r>
              <a:rPr lang="en-US" sz="2400" dirty="0" err="1"/>
              <a:t>KFold</a:t>
            </a: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902968-2D6A-6E45-8A71-C043DFCFCF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3BEC239-E054-2B45-87E2-753D520DA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015" y="1351810"/>
            <a:ext cx="4566832" cy="342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3887</TotalTime>
  <Words>117</Words>
  <Application>Microsoft Macintosh PowerPoint</Application>
  <PresentationFormat>On-screen Show (16:9)</PresentationFormat>
  <Paragraphs>43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ACCY577   Machine Learning for Accounting</vt:lpstr>
      <vt:lpstr>Lesson 1: Feature Selection   </vt:lpstr>
      <vt:lpstr>Feature selection algorithms</vt:lpstr>
      <vt:lpstr>Filter Methods</vt:lpstr>
      <vt:lpstr>Wrapper methods  </vt:lpstr>
      <vt:lpstr>Embedded Methods</vt:lpstr>
      <vt:lpstr>Lesson 2: Introduction to Cross Validation </vt:lpstr>
      <vt:lpstr>KFold</vt:lpstr>
      <vt:lpstr>Stratified KFold</vt:lpstr>
      <vt:lpstr>Evaluate Model with Cross-Validation</vt:lpstr>
      <vt:lpstr>Custom Scoring</vt:lpstr>
      <vt:lpstr>Lesson 3:  Model Selection with Cross Validation  </vt:lpstr>
      <vt:lpstr>Grid Search</vt:lpstr>
      <vt:lpstr>Multi-dimensional Grid Search</vt:lpstr>
      <vt:lpstr>Randomized Grid Search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29</cp:revision>
  <dcterms:created xsi:type="dcterms:W3CDTF">2019-10-12T20:28:15Z</dcterms:created>
  <dcterms:modified xsi:type="dcterms:W3CDTF">2019-10-15T13:15:32Z</dcterms:modified>
</cp:coreProperties>
</file>

<file path=docProps/thumbnail.jpeg>
</file>